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Lilita One" panose="020B0604020202020204" charset="0"/>
      <p:regular r:id="rId14"/>
    </p:embeddedFont>
    <p:embeddedFont>
      <p:font typeface="Poppins" panose="00000500000000000000" pitchFamily="2" charset="0"/>
      <p:regular r:id="rId15"/>
    </p:embeddedFont>
    <p:embeddedFont>
      <p:font typeface="Poppins Bold" panose="00000800000000000000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22" autoAdjust="0"/>
  </p:normalViewPr>
  <p:slideViewPr>
    <p:cSldViewPr>
      <p:cViewPr varScale="1">
        <p:scale>
          <a:sx n="51" d="100"/>
          <a:sy n="51" d="100"/>
        </p:scale>
        <p:origin x="128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28.svg"/><Relationship Id="rId12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7.svg"/><Relationship Id="rId5" Type="http://schemas.openxmlformats.org/officeDocument/2006/relationships/image" Target="../media/image26.sv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28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7.svg"/><Relationship Id="rId5" Type="http://schemas.openxmlformats.org/officeDocument/2006/relationships/image" Target="../media/image26.sv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15.svg"/><Relationship Id="rId7" Type="http://schemas.openxmlformats.org/officeDocument/2006/relationships/image" Target="../media/image17.svg"/><Relationship Id="rId12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43.svg"/><Relationship Id="rId5" Type="http://schemas.openxmlformats.org/officeDocument/2006/relationships/image" Target="../media/image13.svg"/><Relationship Id="rId10" Type="http://schemas.openxmlformats.org/officeDocument/2006/relationships/image" Target="../media/image42.png"/><Relationship Id="rId4" Type="http://schemas.openxmlformats.org/officeDocument/2006/relationships/image" Target="../media/image12.png"/><Relationship Id="rId9" Type="http://schemas.openxmlformats.org/officeDocument/2006/relationships/image" Target="../media/image41.svg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1.svg"/><Relationship Id="rId5" Type="http://schemas.openxmlformats.org/officeDocument/2006/relationships/image" Target="../media/image13.sv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svg"/><Relationship Id="rId7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10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svg"/><Relationship Id="rId7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5.sv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28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7.svg"/><Relationship Id="rId5" Type="http://schemas.openxmlformats.org/officeDocument/2006/relationships/image" Target="../media/image26.sv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28.svg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7.svg"/><Relationship Id="rId5" Type="http://schemas.openxmlformats.org/officeDocument/2006/relationships/image" Target="../media/image26.sv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28.svg"/><Relationship Id="rId12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7.svg"/><Relationship Id="rId5" Type="http://schemas.openxmlformats.org/officeDocument/2006/relationships/image" Target="../media/image26.sv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15.sv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28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7.svg"/><Relationship Id="rId5" Type="http://schemas.openxmlformats.org/officeDocument/2006/relationships/image" Target="../media/image26.sv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15.sv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8.png"/><Relationship Id="rId3" Type="http://schemas.openxmlformats.org/officeDocument/2006/relationships/image" Target="../media/image2.svg"/><Relationship Id="rId7" Type="http://schemas.openxmlformats.org/officeDocument/2006/relationships/image" Target="../media/image28.svg"/><Relationship Id="rId12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7.svg"/><Relationship Id="rId5" Type="http://schemas.openxmlformats.org/officeDocument/2006/relationships/image" Target="../media/image26.sv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16452">
            <a:off x="-1527690" y="7786371"/>
            <a:ext cx="4060494" cy="2943858"/>
          </a:xfrm>
          <a:custGeom>
            <a:avLst/>
            <a:gdLst/>
            <a:ahLst/>
            <a:cxnLst/>
            <a:rect l="l" t="t" r="r" b="b"/>
            <a:pathLst>
              <a:path w="4060494" h="2943858">
                <a:moveTo>
                  <a:pt x="0" y="0"/>
                </a:moveTo>
                <a:lnTo>
                  <a:pt x="4060494" y="0"/>
                </a:lnTo>
                <a:lnTo>
                  <a:pt x="4060494" y="2943858"/>
                </a:lnTo>
                <a:lnTo>
                  <a:pt x="0" y="294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5466580" y="-398015"/>
            <a:ext cx="3320201" cy="3678893"/>
          </a:xfrm>
          <a:custGeom>
            <a:avLst/>
            <a:gdLst/>
            <a:ahLst/>
            <a:cxnLst/>
            <a:rect l="l" t="t" r="r" b="b"/>
            <a:pathLst>
              <a:path w="3320201" h="3678893">
                <a:moveTo>
                  <a:pt x="0" y="0"/>
                </a:moveTo>
                <a:lnTo>
                  <a:pt x="3320201" y="0"/>
                </a:lnTo>
                <a:lnTo>
                  <a:pt x="3320201" y="3678893"/>
                </a:lnTo>
                <a:lnTo>
                  <a:pt x="0" y="3678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1199261">
            <a:off x="-1311387" y="301489"/>
            <a:ext cx="5051238" cy="5438749"/>
          </a:xfrm>
          <a:custGeom>
            <a:avLst/>
            <a:gdLst/>
            <a:ahLst/>
            <a:cxnLst/>
            <a:rect l="l" t="t" r="r" b="b"/>
            <a:pathLst>
              <a:path w="5051238" h="5438749">
                <a:moveTo>
                  <a:pt x="0" y="0"/>
                </a:moveTo>
                <a:lnTo>
                  <a:pt x="5051239" y="0"/>
                </a:lnTo>
                <a:lnTo>
                  <a:pt x="5051239" y="5438749"/>
                </a:lnTo>
                <a:lnTo>
                  <a:pt x="0" y="5438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619832">
            <a:off x="16297244" y="8775368"/>
            <a:ext cx="4518810" cy="4986273"/>
          </a:xfrm>
          <a:custGeom>
            <a:avLst/>
            <a:gdLst/>
            <a:ahLst/>
            <a:cxnLst/>
            <a:rect l="l" t="t" r="r" b="b"/>
            <a:pathLst>
              <a:path w="4518810" h="4986273">
                <a:moveTo>
                  <a:pt x="0" y="0"/>
                </a:moveTo>
                <a:lnTo>
                  <a:pt x="4518810" y="0"/>
                </a:lnTo>
                <a:lnTo>
                  <a:pt x="4518810" y="4986273"/>
                </a:lnTo>
                <a:lnTo>
                  <a:pt x="0" y="49862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4934734" y="1038225"/>
            <a:ext cx="7996101" cy="7996101"/>
          </a:xfrm>
          <a:custGeom>
            <a:avLst/>
            <a:gdLst/>
            <a:ahLst/>
            <a:cxnLst/>
            <a:rect l="l" t="t" r="r" b="b"/>
            <a:pathLst>
              <a:path w="7996101" h="7996101">
                <a:moveTo>
                  <a:pt x="0" y="0"/>
                </a:moveTo>
                <a:lnTo>
                  <a:pt x="7996100" y="0"/>
                </a:lnTo>
                <a:lnTo>
                  <a:pt x="7996100" y="7996101"/>
                </a:lnTo>
                <a:lnTo>
                  <a:pt x="0" y="79961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4357589" y="6079743"/>
            <a:ext cx="10311941" cy="774892"/>
            <a:chOff x="0" y="0"/>
            <a:chExt cx="13749255" cy="10331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49255" cy="1033189"/>
            </a:xfrm>
            <a:custGeom>
              <a:avLst/>
              <a:gdLst/>
              <a:ahLst/>
              <a:cxnLst/>
              <a:rect l="l" t="t" r="r" b="b"/>
              <a:pathLst>
                <a:path w="13749255" h="1033189">
                  <a:moveTo>
                    <a:pt x="0" y="0"/>
                  </a:moveTo>
                  <a:lnTo>
                    <a:pt x="13749255" y="0"/>
                  </a:lnTo>
                  <a:lnTo>
                    <a:pt x="13749255" y="1033189"/>
                  </a:lnTo>
                  <a:lnTo>
                    <a:pt x="0" y="1033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t="-107193" b="-406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07173" y="111593"/>
              <a:ext cx="12934909" cy="714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085" b="1">
                  <a:solidFill>
                    <a:srgbClr val="2B2B2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WEB PARA COMPRA,AGENDAMIENTO Y ANALISIS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8953328">
            <a:off x="12077045" y="-322506"/>
            <a:ext cx="2429465" cy="1305837"/>
          </a:xfrm>
          <a:custGeom>
            <a:avLst/>
            <a:gdLst/>
            <a:ahLst/>
            <a:cxnLst/>
            <a:rect l="l" t="t" r="r" b="b"/>
            <a:pathLst>
              <a:path w="2429465" h="1305837">
                <a:moveTo>
                  <a:pt x="0" y="0"/>
                </a:moveTo>
                <a:lnTo>
                  <a:pt x="2429465" y="0"/>
                </a:lnTo>
                <a:lnTo>
                  <a:pt x="2429465" y="1305838"/>
                </a:lnTo>
                <a:lnTo>
                  <a:pt x="0" y="13058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 rot="1632616">
            <a:off x="154735" y="5600475"/>
            <a:ext cx="3122855" cy="1678535"/>
          </a:xfrm>
          <a:custGeom>
            <a:avLst/>
            <a:gdLst/>
            <a:ahLst/>
            <a:cxnLst/>
            <a:rect l="l" t="t" r="r" b="b"/>
            <a:pathLst>
              <a:path w="3122855" h="1678535">
                <a:moveTo>
                  <a:pt x="0" y="0"/>
                </a:moveTo>
                <a:lnTo>
                  <a:pt x="3122855" y="0"/>
                </a:lnTo>
                <a:lnTo>
                  <a:pt x="3122855" y="1678534"/>
                </a:lnTo>
                <a:lnTo>
                  <a:pt x="0" y="16785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 rot="-3633323">
            <a:off x="17106227" y="4382830"/>
            <a:ext cx="1910519" cy="2991027"/>
          </a:xfrm>
          <a:custGeom>
            <a:avLst/>
            <a:gdLst/>
            <a:ahLst/>
            <a:cxnLst/>
            <a:rect l="l" t="t" r="r" b="b"/>
            <a:pathLst>
              <a:path w="1910519" h="2991027">
                <a:moveTo>
                  <a:pt x="0" y="0"/>
                </a:moveTo>
                <a:lnTo>
                  <a:pt x="1910519" y="0"/>
                </a:lnTo>
                <a:lnTo>
                  <a:pt x="1910519" y="2991028"/>
                </a:lnTo>
                <a:lnTo>
                  <a:pt x="0" y="299102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 rot="4469691">
            <a:off x="-696765" y="-1032707"/>
            <a:ext cx="1732327" cy="2961243"/>
          </a:xfrm>
          <a:custGeom>
            <a:avLst/>
            <a:gdLst/>
            <a:ahLst/>
            <a:cxnLst/>
            <a:rect l="l" t="t" r="r" b="b"/>
            <a:pathLst>
              <a:path w="1732327" h="2961243">
                <a:moveTo>
                  <a:pt x="0" y="0"/>
                </a:moveTo>
                <a:lnTo>
                  <a:pt x="1732327" y="0"/>
                </a:lnTo>
                <a:lnTo>
                  <a:pt x="1732327" y="2961243"/>
                </a:lnTo>
                <a:lnTo>
                  <a:pt x="0" y="296124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3349727" y="7842956"/>
            <a:ext cx="7649544" cy="199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Integrantes: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Jehison Arancibia 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Héctor Domingo 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Sebastián Medina 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Luis Troncoso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05639" y="9043106"/>
            <a:ext cx="7649544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Docente:</a:t>
            </a:r>
          </a:p>
          <a:p>
            <a:pPr marL="496569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Osnellys Andrade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90643" y="314565"/>
            <a:ext cx="1884283" cy="875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FASE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98737">
            <a:off x="-3927573" y="3728797"/>
            <a:ext cx="4103128" cy="2974768"/>
          </a:xfrm>
          <a:custGeom>
            <a:avLst/>
            <a:gdLst/>
            <a:ahLst/>
            <a:cxnLst/>
            <a:rect l="l" t="t" r="r" b="b"/>
            <a:pathLst>
              <a:path w="4103128" h="2974768">
                <a:moveTo>
                  <a:pt x="0" y="0"/>
                </a:moveTo>
                <a:lnTo>
                  <a:pt x="4103128" y="0"/>
                </a:lnTo>
                <a:lnTo>
                  <a:pt x="4103128" y="2974768"/>
                </a:lnTo>
                <a:lnTo>
                  <a:pt x="0" y="297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3218782" y="-1159430"/>
            <a:ext cx="4747094" cy="2866058"/>
          </a:xfrm>
          <a:custGeom>
            <a:avLst/>
            <a:gdLst/>
            <a:ahLst/>
            <a:cxnLst/>
            <a:rect l="l" t="t" r="r" b="b"/>
            <a:pathLst>
              <a:path w="4747094" h="2866058">
                <a:moveTo>
                  <a:pt x="0" y="0"/>
                </a:moveTo>
                <a:lnTo>
                  <a:pt x="4747094" y="0"/>
                </a:lnTo>
                <a:lnTo>
                  <a:pt x="4747094" y="2866058"/>
                </a:lnTo>
                <a:lnTo>
                  <a:pt x="0" y="2866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4163272">
            <a:off x="-1289561" y="8421136"/>
            <a:ext cx="2191409" cy="4105685"/>
          </a:xfrm>
          <a:custGeom>
            <a:avLst/>
            <a:gdLst/>
            <a:ahLst/>
            <a:cxnLst/>
            <a:rect l="l" t="t" r="r" b="b"/>
            <a:pathLst>
              <a:path w="2191409" h="4105685">
                <a:moveTo>
                  <a:pt x="0" y="0"/>
                </a:moveTo>
                <a:lnTo>
                  <a:pt x="2191410" y="0"/>
                </a:lnTo>
                <a:lnTo>
                  <a:pt x="2191410" y="4105685"/>
                </a:lnTo>
                <a:lnTo>
                  <a:pt x="0" y="41056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3633323">
            <a:off x="16390089" y="-792307"/>
            <a:ext cx="1738421" cy="2721599"/>
          </a:xfrm>
          <a:custGeom>
            <a:avLst/>
            <a:gdLst/>
            <a:ahLst/>
            <a:cxnLst/>
            <a:rect l="l" t="t" r="r" b="b"/>
            <a:pathLst>
              <a:path w="1738421" h="2721599">
                <a:moveTo>
                  <a:pt x="0" y="0"/>
                </a:moveTo>
                <a:lnTo>
                  <a:pt x="1738422" y="0"/>
                </a:lnTo>
                <a:lnTo>
                  <a:pt x="1738422" y="2721599"/>
                </a:lnTo>
                <a:lnTo>
                  <a:pt x="0" y="27215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7630169">
            <a:off x="17540395" y="8637559"/>
            <a:ext cx="1495209" cy="2555913"/>
          </a:xfrm>
          <a:custGeom>
            <a:avLst/>
            <a:gdLst/>
            <a:ahLst/>
            <a:cxnLst/>
            <a:rect l="l" t="t" r="r" b="b"/>
            <a:pathLst>
              <a:path w="1495209" h="2555913">
                <a:moveTo>
                  <a:pt x="0" y="0"/>
                </a:moveTo>
                <a:lnTo>
                  <a:pt x="1495210" y="0"/>
                </a:lnTo>
                <a:lnTo>
                  <a:pt x="1495210" y="2555914"/>
                </a:lnTo>
                <a:lnTo>
                  <a:pt x="0" y="25559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439781" y="2565001"/>
            <a:ext cx="17655823" cy="2979420"/>
          </a:xfrm>
          <a:custGeom>
            <a:avLst/>
            <a:gdLst/>
            <a:ahLst/>
            <a:cxnLst/>
            <a:rect l="l" t="t" r="r" b="b"/>
            <a:pathLst>
              <a:path w="17655823" h="2979420">
                <a:moveTo>
                  <a:pt x="0" y="0"/>
                </a:moveTo>
                <a:lnTo>
                  <a:pt x="17655824" y="0"/>
                </a:lnTo>
                <a:lnTo>
                  <a:pt x="17655824" y="2979420"/>
                </a:lnTo>
                <a:lnTo>
                  <a:pt x="0" y="29794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6550327" y="5599866"/>
            <a:ext cx="5207962" cy="4315650"/>
          </a:xfrm>
          <a:custGeom>
            <a:avLst/>
            <a:gdLst/>
            <a:ahLst/>
            <a:cxnLst/>
            <a:rect l="l" t="t" r="r" b="b"/>
            <a:pathLst>
              <a:path w="5207962" h="4315650">
                <a:moveTo>
                  <a:pt x="0" y="0"/>
                </a:moveTo>
                <a:lnTo>
                  <a:pt x="5207962" y="0"/>
                </a:lnTo>
                <a:lnTo>
                  <a:pt x="5207962" y="4315650"/>
                </a:lnTo>
                <a:lnTo>
                  <a:pt x="0" y="43156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39106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977927" y="441824"/>
            <a:ext cx="12418537" cy="881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44"/>
              </a:lnSpc>
            </a:pPr>
            <a:r>
              <a:rPr lang="en-US" sz="58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CARTA GANTT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77927" y="1307848"/>
            <a:ext cx="12244246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ESTE ES LA PLANIFICACION SEMANA A SEMANA PARA EL DESARROLLO DE LA PAGINA WEB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98737">
            <a:off x="-2051564" y="3907675"/>
            <a:ext cx="4103128" cy="2974768"/>
          </a:xfrm>
          <a:custGeom>
            <a:avLst/>
            <a:gdLst/>
            <a:ahLst/>
            <a:cxnLst/>
            <a:rect l="l" t="t" r="r" b="b"/>
            <a:pathLst>
              <a:path w="4103128" h="2974768">
                <a:moveTo>
                  <a:pt x="0" y="0"/>
                </a:moveTo>
                <a:lnTo>
                  <a:pt x="4103128" y="0"/>
                </a:lnTo>
                <a:lnTo>
                  <a:pt x="4103128" y="2974768"/>
                </a:lnTo>
                <a:lnTo>
                  <a:pt x="0" y="297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1623630" y="-404329"/>
            <a:ext cx="4747094" cy="2866058"/>
          </a:xfrm>
          <a:custGeom>
            <a:avLst/>
            <a:gdLst/>
            <a:ahLst/>
            <a:cxnLst/>
            <a:rect l="l" t="t" r="r" b="b"/>
            <a:pathLst>
              <a:path w="4747094" h="2866058">
                <a:moveTo>
                  <a:pt x="0" y="0"/>
                </a:moveTo>
                <a:lnTo>
                  <a:pt x="4747094" y="0"/>
                </a:lnTo>
                <a:lnTo>
                  <a:pt x="4747094" y="2866058"/>
                </a:lnTo>
                <a:lnTo>
                  <a:pt x="0" y="2866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4163272">
            <a:off x="-279402" y="7472824"/>
            <a:ext cx="2191409" cy="4105685"/>
          </a:xfrm>
          <a:custGeom>
            <a:avLst/>
            <a:gdLst/>
            <a:ahLst/>
            <a:cxnLst/>
            <a:rect l="l" t="t" r="r" b="b"/>
            <a:pathLst>
              <a:path w="2191409" h="4105685">
                <a:moveTo>
                  <a:pt x="0" y="0"/>
                </a:moveTo>
                <a:lnTo>
                  <a:pt x="2191409" y="0"/>
                </a:lnTo>
                <a:lnTo>
                  <a:pt x="2191409" y="4105685"/>
                </a:lnTo>
                <a:lnTo>
                  <a:pt x="0" y="41056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3633323">
            <a:off x="16390089" y="-792307"/>
            <a:ext cx="1738421" cy="2721599"/>
          </a:xfrm>
          <a:custGeom>
            <a:avLst/>
            <a:gdLst/>
            <a:ahLst/>
            <a:cxnLst/>
            <a:rect l="l" t="t" r="r" b="b"/>
            <a:pathLst>
              <a:path w="1738421" h="2721599">
                <a:moveTo>
                  <a:pt x="0" y="0"/>
                </a:moveTo>
                <a:lnTo>
                  <a:pt x="1738422" y="0"/>
                </a:lnTo>
                <a:lnTo>
                  <a:pt x="1738422" y="2721599"/>
                </a:lnTo>
                <a:lnTo>
                  <a:pt x="0" y="27215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7630169">
            <a:off x="16732139" y="8119820"/>
            <a:ext cx="1495209" cy="2555913"/>
          </a:xfrm>
          <a:custGeom>
            <a:avLst/>
            <a:gdLst/>
            <a:ahLst/>
            <a:cxnLst/>
            <a:rect l="l" t="t" r="r" b="b"/>
            <a:pathLst>
              <a:path w="1495209" h="2555913">
                <a:moveTo>
                  <a:pt x="0" y="0"/>
                </a:moveTo>
                <a:lnTo>
                  <a:pt x="1495210" y="0"/>
                </a:lnTo>
                <a:lnTo>
                  <a:pt x="1495210" y="2555913"/>
                </a:lnTo>
                <a:lnTo>
                  <a:pt x="0" y="25559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3216954" y="2842729"/>
            <a:ext cx="9202521" cy="86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92"/>
              </a:lnSpc>
            </a:pPr>
            <a:r>
              <a:rPr lang="en-US" sz="72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CONCLUSION  - FASE 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21088" y="3882093"/>
            <a:ext cx="11245824" cy="2949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236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 implementación de la página web para </a:t>
            </a:r>
            <a:r>
              <a:rPr lang="en-US" sz="236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Miranda Service</a:t>
            </a:r>
            <a:r>
              <a:rPr lang="en-US" sz="236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permite optimizar la gestión de sus servicios, facilitando la comunicación con los clientes y el control interno de las operaciones. Gracias a sus funcionalidades, como reservas en línea, seguimiento de solicitudes y registro de usuarios, se mejora la eficiencia, se reducen errores y se entrega una experiencia más ágil y confiable para los clientes, fortaleciendo así la competitividad y profesionalismo de la empresa.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3323">
            <a:off x="15723954" y="-1312920"/>
            <a:ext cx="2322650" cy="3636243"/>
          </a:xfrm>
          <a:custGeom>
            <a:avLst/>
            <a:gdLst/>
            <a:ahLst/>
            <a:cxnLst/>
            <a:rect l="l" t="t" r="r" b="b"/>
            <a:pathLst>
              <a:path w="2322650" h="3636243">
                <a:moveTo>
                  <a:pt x="0" y="0"/>
                </a:moveTo>
                <a:lnTo>
                  <a:pt x="2322650" y="0"/>
                </a:lnTo>
                <a:lnTo>
                  <a:pt x="2322650" y="3636242"/>
                </a:lnTo>
                <a:lnTo>
                  <a:pt x="0" y="3636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306364">
            <a:off x="-290750" y="1428739"/>
            <a:ext cx="2931622" cy="1575747"/>
          </a:xfrm>
          <a:custGeom>
            <a:avLst/>
            <a:gdLst/>
            <a:ahLst/>
            <a:cxnLst/>
            <a:rect l="l" t="t" r="r" b="b"/>
            <a:pathLst>
              <a:path w="2931622" h="1575747">
                <a:moveTo>
                  <a:pt x="0" y="0"/>
                </a:moveTo>
                <a:lnTo>
                  <a:pt x="2931622" y="0"/>
                </a:lnTo>
                <a:lnTo>
                  <a:pt x="2931622" y="1575747"/>
                </a:lnTo>
                <a:lnTo>
                  <a:pt x="0" y="1575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7630169">
            <a:off x="15749898" y="7154097"/>
            <a:ext cx="2270761" cy="3881643"/>
          </a:xfrm>
          <a:custGeom>
            <a:avLst/>
            <a:gdLst/>
            <a:ahLst/>
            <a:cxnLst/>
            <a:rect l="l" t="t" r="r" b="b"/>
            <a:pathLst>
              <a:path w="2270761" h="3881643">
                <a:moveTo>
                  <a:pt x="0" y="0"/>
                </a:moveTo>
                <a:lnTo>
                  <a:pt x="2270761" y="0"/>
                </a:lnTo>
                <a:lnTo>
                  <a:pt x="2270761" y="3881643"/>
                </a:lnTo>
                <a:lnTo>
                  <a:pt x="0" y="3881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7630169">
            <a:off x="-632382" y="7124597"/>
            <a:ext cx="1780022" cy="3042773"/>
          </a:xfrm>
          <a:custGeom>
            <a:avLst/>
            <a:gdLst/>
            <a:ahLst/>
            <a:cxnLst/>
            <a:rect l="l" t="t" r="r" b="b"/>
            <a:pathLst>
              <a:path w="1780022" h="3042773">
                <a:moveTo>
                  <a:pt x="0" y="0"/>
                </a:moveTo>
                <a:lnTo>
                  <a:pt x="1780022" y="0"/>
                </a:lnTo>
                <a:lnTo>
                  <a:pt x="1780022" y="3042773"/>
                </a:lnTo>
                <a:lnTo>
                  <a:pt x="0" y="3042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2857480">
            <a:off x="4080619" y="6144391"/>
            <a:ext cx="2228864" cy="4898602"/>
          </a:xfrm>
          <a:custGeom>
            <a:avLst/>
            <a:gdLst/>
            <a:ahLst/>
            <a:cxnLst/>
            <a:rect l="l" t="t" r="r" b="b"/>
            <a:pathLst>
              <a:path w="2228864" h="4898602">
                <a:moveTo>
                  <a:pt x="0" y="0"/>
                </a:moveTo>
                <a:lnTo>
                  <a:pt x="2228864" y="0"/>
                </a:lnTo>
                <a:lnTo>
                  <a:pt x="2228864" y="4898601"/>
                </a:lnTo>
                <a:lnTo>
                  <a:pt x="0" y="48986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7993543">
            <a:off x="3448376" y="-890832"/>
            <a:ext cx="2994270" cy="4898602"/>
          </a:xfrm>
          <a:custGeom>
            <a:avLst/>
            <a:gdLst/>
            <a:ahLst/>
            <a:cxnLst/>
            <a:rect l="l" t="t" r="r" b="b"/>
            <a:pathLst>
              <a:path w="2994270" h="4898602">
                <a:moveTo>
                  <a:pt x="0" y="0"/>
                </a:moveTo>
                <a:lnTo>
                  <a:pt x="2994270" y="0"/>
                </a:lnTo>
                <a:lnTo>
                  <a:pt x="2994270" y="4898601"/>
                </a:lnTo>
                <a:lnTo>
                  <a:pt x="0" y="48986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-17040" y="2846397"/>
            <a:ext cx="4929411" cy="4898602"/>
          </a:xfrm>
          <a:custGeom>
            <a:avLst/>
            <a:gdLst/>
            <a:ahLst/>
            <a:cxnLst/>
            <a:rect l="l" t="t" r="r" b="b"/>
            <a:pathLst>
              <a:path w="4929411" h="4898602">
                <a:moveTo>
                  <a:pt x="0" y="0"/>
                </a:moveTo>
                <a:lnTo>
                  <a:pt x="4929410" y="0"/>
                </a:lnTo>
                <a:lnTo>
                  <a:pt x="4929410" y="4898601"/>
                </a:lnTo>
                <a:lnTo>
                  <a:pt x="0" y="48986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8731690" y="4233365"/>
            <a:ext cx="7920029" cy="210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7"/>
              </a:lnSpc>
            </a:pPr>
            <a:r>
              <a:rPr lang="en-US" sz="9194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GRACIAS POR LA ATENCION.</a:t>
            </a:r>
          </a:p>
        </p:txBody>
      </p:sp>
      <p:sp>
        <p:nvSpPr>
          <p:cNvPr id="10" name="Freeform 10"/>
          <p:cNvSpPr/>
          <p:nvPr/>
        </p:nvSpPr>
        <p:spPr>
          <a:xfrm>
            <a:off x="6470219" y="4012765"/>
            <a:ext cx="2261471" cy="2261471"/>
          </a:xfrm>
          <a:custGeom>
            <a:avLst/>
            <a:gdLst/>
            <a:ahLst/>
            <a:cxnLst/>
            <a:rect l="l" t="t" r="r" b="b"/>
            <a:pathLst>
              <a:path w="2261471" h="2261471">
                <a:moveTo>
                  <a:pt x="0" y="0"/>
                </a:moveTo>
                <a:lnTo>
                  <a:pt x="2261471" y="0"/>
                </a:lnTo>
                <a:lnTo>
                  <a:pt x="2261471" y="2261470"/>
                </a:lnTo>
                <a:lnTo>
                  <a:pt x="0" y="226147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08110" y="3405576"/>
            <a:ext cx="9494881" cy="530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Miranda Service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es una organización que actualmente enfrenta dificultades en la gestión eficiente de sus procesos internos relacionados con la atención de clientes, registro de servicios y seguimiento de solicitudes. La falta de un sistema centralizado ha generado duplicidad de información, pérdida de datos relevantes y retrasos en la toma de decisiones. Este escenario evidencia la necesidad de implementar un sistema de información que permita optimizar la gestión de datos, mejorar la trazabilidad de los servicios y garantizar un acceso ágil y seguro a la información por parte de los distintos actores involucrados.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principal desafío identificado es el diseño y desarrollo de un sistema que responda a las necesidades de la organización, aplicando metodologías ágiles que favorezcan la adaptabilidad y el trabajo colaborativo.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08110" y="1542746"/>
            <a:ext cx="8171746" cy="164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2"/>
              </a:lnSpc>
            </a:pPr>
            <a:r>
              <a:rPr lang="en-US" sz="72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PLANTEAMIENTO DEL PROBLEMA</a:t>
            </a:r>
          </a:p>
        </p:txBody>
      </p:sp>
      <p:sp>
        <p:nvSpPr>
          <p:cNvPr id="4" name="Freeform 4"/>
          <p:cNvSpPr/>
          <p:nvPr/>
        </p:nvSpPr>
        <p:spPr>
          <a:xfrm>
            <a:off x="1522484" y="3472251"/>
            <a:ext cx="3824922" cy="4238141"/>
          </a:xfrm>
          <a:custGeom>
            <a:avLst/>
            <a:gdLst/>
            <a:ahLst/>
            <a:cxnLst/>
            <a:rect l="l" t="t" r="r" b="b"/>
            <a:pathLst>
              <a:path w="3824922" h="4238141">
                <a:moveTo>
                  <a:pt x="0" y="0"/>
                </a:moveTo>
                <a:lnTo>
                  <a:pt x="3824922" y="0"/>
                </a:lnTo>
                <a:lnTo>
                  <a:pt x="3824922" y="4238141"/>
                </a:lnTo>
                <a:lnTo>
                  <a:pt x="0" y="4238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2037415">
            <a:off x="422168" y="2032397"/>
            <a:ext cx="2695404" cy="1448780"/>
          </a:xfrm>
          <a:custGeom>
            <a:avLst/>
            <a:gdLst/>
            <a:ahLst/>
            <a:cxnLst/>
            <a:rect l="l" t="t" r="r" b="b"/>
            <a:pathLst>
              <a:path w="2695404" h="1448780">
                <a:moveTo>
                  <a:pt x="0" y="0"/>
                </a:moveTo>
                <a:lnTo>
                  <a:pt x="2695404" y="0"/>
                </a:lnTo>
                <a:lnTo>
                  <a:pt x="2695404" y="1448780"/>
                </a:lnTo>
                <a:lnTo>
                  <a:pt x="0" y="1448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3633323">
            <a:off x="16556048" y="-536036"/>
            <a:ext cx="1738421" cy="2721599"/>
          </a:xfrm>
          <a:custGeom>
            <a:avLst/>
            <a:gdLst/>
            <a:ahLst/>
            <a:cxnLst/>
            <a:rect l="l" t="t" r="r" b="b"/>
            <a:pathLst>
              <a:path w="1738421" h="2721599">
                <a:moveTo>
                  <a:pt x="0" y="0"/>
                </a:moveTo>
                <a:lnTo>
                  <a:pt x="1738421" y="0"/>
                </a:lnTo>
                <a:lnTo>
                  <a:pt x="1738421" y="2721599"/>
                </a:lnTo>
                <a:lnTo>
                  <a:pt x="0" y="2721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9426620">
            <a:off x="3760716" y="8064664"/>
            <a:ext cx="2100134" cy="1375588"/>
          </a:xfrm>
          <a:custGeom>
            <a:avLst/>
            <a:gdLst/>
            <a:ahLst/>
            <a:cxnLst/>
            <a:rect l="l" t="t" r="r" b="b"/>
            <a:pathLst>
              <a:path w="2100134" h="1375588">
                <a:moveTo>
                  <a:pt x="0" y="0"/>
                </a:moveTo>
                <a:lnTo>
                  <a:pt x="2100134" y="0"/>
                </a:lnTo>
                <a:lnTo>
                  <a:pt x="2100134" y="1375588"/>
                </a:lnTo>
                <a:lnTo>
                  <a:pt x="0" y="13755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882262">
            <a:off x="16581091" y="7495497"/>
            <a:ext cx="566066" cy="2264263"/>
          </a:xfrm>
          <a:custGeom>
            <a:avLst/>
            <a:gdLst/>
            <a:ahLst/>
            <a:cxnLst/>
            <a:rect l="l" t="t" r="r" b="b"/>
            <a:pathLst>
              <a:path w="566066" h="2264263">
                <a:moveTo>
                  <a:pt x="0" y="0"/>
                </a:moveTo>
                <a:lnTo>
                  <a:pt x="566066" y="0"/>
                </a:lnTo>
                <a:lnTo>
                  <a:pt x="566066" y="2264263"/>
                </a:lnTo>
                <a:lnTo>
                  <a:pt x="0" y="2264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37415">
            <a:off x="-752915" y="-217907"/>
            <a:ext cx="2695404" cy="1448780"/>
          </a:xfrm>
          <a:custGeom>
            <a:avLst/>
            <a:gdLst/>
            <a:ahLst/>
            <a:cxnLst/>
            <a:rect l="l" t="t" r="r" b="b"/>
            <a:pathLst>
              <a:path w="2695404" h="1448780">
                <a:moveTo>
                  <a:pt x="0" y="0"/>
                </a:moveTo>
                <a:lnTo>
                  <a:pt x="2695404" y="0"/>
                </a:lnTo>
                <a:lnTo>
                  <a:pt x="2695404" y="1448779"/>
                </a:lnTo>
                <a:lnTo>
                  <a:pt x="0" y="1448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3633323">
            <a:off x="16358065" y="-332099"/>
            <a:ext cx="1738421" cy="2721599"/>
          </a:xfrm>
          <a:custGeom>
            <a:avLst/>
            <a:gdLst/>
            <a:ahLst/>
            <a:cxnLst/>
            <a:rect l="l" t="t" r="r" b="b"/>
            <a:pathLst>
              <a:path w="1738421" h="2721599">
                <a:moveTo>
                  <a:pt x="0" y="0"/>
                </a:moveTo>
                <a:lnTo>
                  <a:pt x="1738421" y="0"/>
                </a:lnTo>
                <a:lnTo>
                  <a:pt x="1738421" y="2721598"/>
                </a:lnTo>
                <a:lnTo>
                  <a:pt x="0" y="2721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9426620">
            <a:off x="-455280" y="9106730"/>
            <a:ext cx="2100134" cy="1375588"/>
          </a:xfrm>
          <a:custGeom>
            <a:avLst/>
            <a:gdLst/>
            <a:ahLst/>
            <a:cxnLst/>
            <a:rect l="l" t="t" r="r" b="b"/>
            <a:pathLst>
              <a:path w="2100134" h="1375588">
                <a:moveTo>
                  <a:pt x="0" y="0"/>
                </a:moveTo>
                <a:lnTo>
                  <a:pt x="2100134" y="0"/>
                </a:lnTo>
                <a:lnTo>
                  <a:pt x="2100134" y="1375588"/>
                </a:lnTo>
                <a:lnTo>
                  <a:pt x="0" y="1375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882262">
            <a:off x="16944243" y="7620327"/>
            <a:ext cx="566066" cy="2264263"/>
          </a:xfrm>
          <a:custGeom>
            <a:avLst/>
            <a:gdLst/>
            <a:ahLst/>
            <a:cxnLst/>
            <a:rect l="l" t="t" r="r" b="b"/>
            <a:pathLst>
              <a:path w="566066" h="2264263">
                <a:moveTo>
                  <a:pt x="0" y="0"/>
                </a:moveTo>
                <a:lnTo>
                  <a:pt x="566066" y="0"/>
                </a:lnTo>
                <a:lnTo>
                  <a:pt x="566066" y="2264263"/>
                </a:lnTo>
                <a:lnTo>
                  <a:pt x="0" y="22642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1600288" y="5321598"/>
            <a:ext cx="3302553" cy="3302553"/>
          </a:xfrm>
          <a:custGeom>
            <a:avLst/>
            <a:gdLst/>
            <a:ahLst/>
            <a:cxnLst/>
            <a:rect l="l" t="t" r="r" b="b"/>
            <a:pathLst>
              <a:path w="3302553" h="3302553">
                <a:moveTo>
                  <a:pt x="0" y="0"/>
                </a:moveTo>
                <a:lnTo>
                  <a:pt x="3302553" y="0"/>
                </a:lnTo>
                <a:lnTo>
                  <a:pt x="3302553" y="3302553"/>
                </a:lnTo>
                <a:lnTo>
                  <a:pt x="0" y="33025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9492369" y="2898775"/>
            <a:ext cx="7518391" cy="177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Desarrollar un sistema de información para Miranda Service que permita gestionar de manera eficiente los procesos de atención, registro y seguimiento de servicios, aplicando metodologías ágiles y tecnologías vigentes en el campo de la Ingeniería en Informática.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5609" y="1257300"/>
            <a:ext cx="5182501" cy="86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2"/>
              </a:lnSpc>
            </a:pPr>
            <a:r>
              <a:rPr lang="en-US" sz="72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OBJETIVOS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2454581"/>
            <a:ext cx="3043350" cy="352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44"/>
              </a:lnSpc>
              <a:spcBef>
                <a:spcPct val="0"/>
              </a:spcBef>
            </a:pPr>
            <a:r>
              <a:rPr lang="en-US" sz="2174" dirty="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OBJETIVO GENERAL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5609" y="2415584"/>
            <a:ext cx="3043350" cy="377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4"/>
              </a:lnSpc>
              <a:spcBef>
                <a:spcPct val="0"/>
              </a:spcBef>
            </a:pPr>
            <a:r>
              <a:rPr lang="en-US" sz="2174" dirty="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OBJETIVOS ESPECIFICOS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7240" y="2898775"/>
            <a:ext cx="7518391" cy="635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4" lvl="1" indent="-215902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Analizar los procesos actuales de Miranda Service e identificar los principales requerimientos funcionales y no funcionales.</a:t>
            </a:r>
          </a:p>
          <a:p>
            <a:pPr marL="431804" lvl="1" indent="-215902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Diseñar un modelo de base de datos que soporte el almacenamiento y gestión de la información de manera segura y confiable.</a:t>
            </a:r>
          </a:p>
          <a:p>
            <a:pPr marL="431804" lvl="1" indent="-215902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Implementar el desarrollo backend que garantice la lógica de negocio, seguridad y comunicación con el sistema de persistencia.</a:t>
            </a:r>
          </a:p>
          <a:p>
            <a:pPr marL="431804" lvl="1" indent="-215902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Desarrollar la interfaz frontend que permita una interacción amigable e intuitiva con el usuario final.</a:t>
            </a:r>
          </a:p>
          <a:p>
            <a:pPr marL="431804" lvl="1" indent="-215902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Aplicar la metodología Scrum en la planificación, ejecución y evaluación del proyecto, asegurando el cumplimiento de entregables en cada sprint.</a:t>
            </a:r>
          </a:p>
          <a:p>
            <a:pPr marL="431804" lvl="1" indent="-215902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Realizar pruebas de validación, corrección y despliegue del sistema en un entorno controlado antes de su implementación definitiva.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37415">
            <a:off x="102187" y="99789"/>
            <a:ext cx="1853026" cy="996001"/>
          </a:xfrm>
          <a:custGeom>
            <a:avLst/>
            <a:gdLst/>
            <a:ahLst/>
            <a:cxnLst/>
            <a:rect l="l" t="t" r="r" b="b"/>
            <a:pathLst>
              <a:path w="1853026" h="996001">
                <a:moveTo>
                  <a:pt x="0" y="0"/>
                </a:moveTo>
                <a:lnTo>
                  <a:pt x="1853026" y="0"/>
                </a:lnTo>
                <a:lnTo>
                  <a:pt x="1853026" y="996001"/>
                </a:lnTo>
                <a:lnTo>
                  <a:pt x="0" y="996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3633323">
            <a:off x="16358065" y="-332099"/>
            <a:ext cx="1738421" cy="2721599"/>
          </a:xfrm>
          <a:custGeom>
            <a:avLst/>
            <a:gdLst/>
            <a:ahLst/>
            <a:cxnLst/>
            <a:rect l="l" t="t" r="r" b="b"/>
            <a:pathLst>
              <a:path w="1738421" h="2721599">
                <a:moveTo>
                  <a:pt x="0" y="0"/>
                </a:moveTo>
                <a:lnTo>
                  <a:pt x="1738421" y="0"/>
                </a:lnTo>
                <a:lnTo>
                  <a:pt x="1738421" y="2721598"/>
                </a:lnTo>
                <a:lnTo>
                  <a:pt x="0" y="2721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8742738">
            <a:off x="204986" y="8876995"/>
            <a:ext cx="2100134" cy="1375588"/>
          </a:xfrm>
          <a:custGeom>
            <a:avLst/>
            <a:gdLst/>
            <a:ahLst/>
            <a:cxnLst/>
            <a:rect l="l" t="t" r="r" b="b"/>
            <a:pathLst>
              <a:path w="2100134" h="1375588">
                <a:moveTo>
                  <a:pt x="0" y="0"/>
                </a:moveTo>
                <a:lnTo>
                  <a:pt x="2100134" y="0"/>
                </a:lnTo>
                <a:lnTo>
                  <a:pt x="2100134" y="1375588"/>
                </a:lnTo>
                <a:lnTo>
                  <a:pt x="0" y="1375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882262">
            <a:off x="17165609" y="7606137"/>
            <a:ext cx="566066" cy="2264263"/>
          </a:xfrm>
          <a:custGeom>
            <a:avLst/>
            <a:gdLst/>
            <a:ahLst/>
            <a:cxnLst/>
            <a:rect l="l" t="t" r="r" b="b"/>
            <a:pathLst>
              <a:path w="566066" h="2264263">
                <a:moveTo>
                  <a:pt x="0" y="0"/>
                </a:moveTo>
                <a:lnTo>
                  <a:pt x="566066" y="0"/>
                </a:lnTo>
                <a:lnTo>
                  <a:pt x="566066" y="2264263"/>
                </a:lnTo>
                <a:lnTo>
                  <a:pt x="0" y="22642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1714971" y="5220145"/>
            <a:ext cx="2471835" cy="2406950"/>
          </a:xfrm>
          <a:custGeom>
            <a:avLst/>
            <a:gdLst/>
            <a:ahLst/>
            <a:cxnLst/>
            <a:rect l="l" t="t" r="r" b="b"/>
            <a:pathLst>
              <a:path w="2471835" h="2406950">
                <a:moveTo>
                  <a:pt x="0" y="0"/>
                </a:moveTo>
                <a:lnTo>
                  <a:pt x="2471835" y="0"/>
                </a:lnTo>
                <a:lnTo>
                  <a:pt x="2471835" y="2406950"/>
                </a:lnTo>
                <a:lnTo>
                  <a:pt x="0" y="24069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400492" y="981147"/>
            <a:ext cx="10330461" cy="799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6"/>
              </a:lnSpc>
            </a:pPr>
            <a:r>
              <a:rPr lang="en-US" sz="66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FUNCIONALIDADES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2579397"/>
            <a:ext cx="7725541" cy="152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8188" lvl="1" indent="-234094" algn="just">
              <a:lnSpc>
                <a:spcPts val="3035"/>
              </a:lnSpc>
              <a:buFont typeface="Arial"/>
              <a:buChar char="•"/>
            </a:pPr>
            <a:r>
              <a:rPr lang="en-US" sz="216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CRUD de </a:t>
            </a:r>
            <a:r>
              <a:rPr lang="en-US" sz="216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artículos</a:t>
            </a:r>
            <a:r>
              <a:rPr lang="en-US" sz="216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16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Crear,leer,actualizar</a:t>
            </a:r>
            <a:r>
              <a:rPr lang="en-US" sz="216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16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Eliminar</a:t>
            </a:r>
            <a:r>
              <a:rPr lang="en-US" sz="216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468188" lvl="1" indent="-234094" algn="just">
              <a:lnSpc>
                <a:spcPts val="3035"/>
              </a:lnSpc>
              <a:buFont typeface="Arial"/>
              <a:buChar char="•"/>
            </a:pPr>
            <a:r>
              <a:rPr lang="en-US" sz="216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Visualizar</a:t>
            </a:r>
            <a:r>
              <a:rPr lang="en-US" sz="216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horas </a:t>
            </a:r>
            <a:r>
              <a:rPr lang="en-US" sz="216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agendadas</a:t>
            </a:r>
            <a:r>
              <a:rPr lang="en-US" sz="216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por</a:t>
            </a:r>
            <a:r>
              <a:rPr lang="en-US" sz="216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16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usuarios</a:t>
            </a:r>
            <a:r>
              <a:rPr lang="en-US" sz="216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468188" lvl="1" indent="-234094" algn="just">
              <a:lnSpc>
                <a:spcPts val="3035"/>
              </a:lnSpc>
              <a:buFont typeface="Arial"/>
              <a:buChar char="•"/>
            </a:pPr>
            <a:r>
              <a:rPr lang="en-US" sz="216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Visualizar</a:t>
            </a:r>
            <a:r>
              <a:rPr lang="en-US" sz="216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compras</a:t>
            </a:r>
            <a:r>
              <a:rPr lang="en-US" sz="216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realizadas</a:t>
            </a:r>
            <a:r>
              <a:rPr lang="en-US" sz="216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por</a:t>
            </a:r>
            <a:r>
              <a:rPr lang="en-US" sz="216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16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usuarios</a:t>
            </a:r>
            <a:endParaRPr lang="en-US" sz="2168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68188" lvl="1" indent="-234094" algn="just">
              <a:lnSpc>
                <a:spcPts val="3035"/>
              </a:lnSpc>
              <a:buFont typeface="Arial"/>
              <a:buChar char="•"/>
            </a:pPr>
            <a:r>
              <a:rPr lang="en-US" sz="216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  <a:r>
              <a:rPr lang="en-US" sz="216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16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sesión</a:t>
            </a:r>
            <a:r>
              <a:rPr lang="en-US" sz="216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como</a:t>
            </a:r>
            <a:r>
              <a:rPr lang="en-US" sz="216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8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usuario</a:t>
            </a:r>
            <a:r>
              <a:rPr lang="en-US" sz="216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ADMIN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0492" y="2579397"/>
            <a:ext cx="7613777" cy="615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8680" lvl="1" indent="-224340" algn="just">
              <a:lnSpc>
                <a:spcPts val="2909"/>
              </a:lnSpc>
              <a:buFont typeface="Arial"/>
              <a:buChar char="•"/>
            </a:pPr>
            <a:r>
              <a:rPr lang="en-US" sz="20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Búsqueda de productos</a:t>
            </a:r>
          </a:p>
          <a:p>
            <a:pPr marL="448680" lvl="1" indent="-224340" algn="just">
              <a:lnSpc>
                <a:spcPts val="2909"/>
              </a:lnSpc>
              <a:buFont typeface="Arial"/>
              <a:buChar char="•"/>
            </a:pPr>
            <a:r>
              <a:rPr lang="en-US" sz="20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Filtro de productos</a:t>
            </a:r>
          </a:p>
          <a:p>
            <a:pPr marL="448680" lvl="1" indent="-224340" algn="just">
              <a:lnSpc>
                <a:spcPts val="2909"/>
              </a:lnSpc>
              <a:buFont typeface="Arial"/>
              <a:buChar char="•"/>
            </a:pPr>
            <a:r>
              <a:rPr lang="en-US" sz="20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Visualización de productos mediante paginación</a:t>
            </a:r>
          </a:p>
          <a:p>
            <a:pPr marL="448680" lvl="1" indent="-224340" algn="just">
              <a:lnSpc>
                <a:spcPts val="2909"/>
              </a:lnSpc>
              <a:buFont typeface="Arial"/>
              <a:buChar char="•"/>
            </a:pPr>
            <a:r>
              <a:rPr lang="en-US" sz="20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Agregar y eliminar productos al Carrito de compras</a:t>
            </a:r>
          </a:p>
          <a:p>
            <a:pPr marL="448680" lvl="1" indent="-224340" algn="just">
              <a:lnSpc>
                <a:spcPts val="2909"/>
              </a:lnSpc>
              <a:buFont typeface="Arial"/>
              <a:buChar char="•"/>
            </a:pPr>
            <a:r>
              <a:rPr lang="en-US" sz="20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Visualización de Boleta en el correo</a:t>
            </a:r>
          </a:p>
          <a:p>
            <a:pPr marL="448680" lvl="1" indent="-224340" algn="just">
              <a:lnSpc>
                <a:spcPts val="2909"/>
              </a:lnSpc>
              <a:buFont typeface="Arial"/>
              <a:buChar char="•"/>
            </a:pPr>
            <a:r>
              <a:rPr lang="en-US" sz="20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Visualización del Subtotal de la compra</a:t>
            </a:r>
          </a:p>
          <a:p>
            <a:pPr marL="448680" lvl="1" indent="-224340" algn="just">
              <a:lnSpc>
                <a:spcPts val="2909"/>
              </a:lnSpc>
              <a:buFont typeface="Arial"/>
              <a:buChar char="•"/>
            </a:pPr>
            <a:r>
              <a:rPr lang="en-US" sz="20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Visualización disponibilidad del producto</a:t>
            </a:r>
          </a:p>
          <a:p>
            <a:pPr marL="448680" lvl="1" indent="-224340" algn="just">
              <a:lnSpc>
                <a:spcPts val="2909"/>
              </a:lnSpc>
              <a:buFont typeface="Arial"/>
              <a:buChar char="•"/>
            </a:pPr>
            <a:r>
              <a:rPr lang="en-US" sz="20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Visualización Historial de Compras </a:t>
            </a:r>
          </a:p>
          <a:p>
            <a:pPr marL="448680" lvl="1" indent="-224340" algn="just">
              <a:lnSpc>
                <a:spcPts val="2909"/>
              </a:lnSpc>
              <a:buFont typeface="Arial"/>
              <a:buChar char="•"/>
            </a:pPr>
            <a:r>
              <a:rPr lang="en-US" sz="20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Edición de Perfil  </a:t>
            </a:r>
          </a:p>
          <a:p>
            <a:pPr algn="just">
              <a:lnSpc>
                <a:spcPts val="2909"/>
              </a:lnSpc>
            </a:pPr>
            <a:r>
              <a:rPr lang="en-US" sz="20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(correo electrónico, celular, nombre y contraseña)</a:t>
            </a:r>
          </a:p>
          <a:p>
            <a:pPr marL="448680" lvl="1" indent="-224340" algn="just">
              <a:lnSpc>
                <a:spcPts val="2909"/>
              </a:lnSpc>
              <a:buFont typeface="Arial"/>
              <a:buChar char="•"/>
            </a:pPr>
            <a:r>
              <a:rPr lang="en-US" sz="20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Visualización Horas Agendadas</a:t>
            </a:r>
          </a:p>
          <a:p>
            <a:pPr marL="448680" lvl="1" indent="-224340" algn="just">
              <a:lnSpc>
                <a:spcPts val="2909"/>
              </a:lnSpc>
              <a:buFont typeface="Arial"/>
              <a:buChar char="•"/>
            </a:pPr>
            <a:r>
              <a:rPr lang="en-US" sz="20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Pago a través de pasarela de pago (por definir) </a:t>
            </a:r>
          </a:p>
          <a:p>
            <a:pPr marL="448680" lvl="1" indent="-224340" algn="just">
              <a:lnSpc>
                <a:spcPts val="2909"/>
              </a:lnSpc>
              <a:buFont typeface="Arial"/>
              <a:buChar char="•"/>
            </a:pPr>
            <a:r>
              <a:rPr lang="en-US" sz="20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Realización de compra de artículos </a:t>
            </a:r>
          </a:p>
          <a:p>
            <a:pPr marL="448680" lvl="1" indent="-224340" algn="just">
              <a:lnSpc>
                <a:spcPts val="2909"/>
              </a:lnSpc>
              <a:buFont typeface="Arial"/>
              <a:buChar char="•"/>
            </a:pPr>
            <a:r>
              <a:rPr lang="en-US" sz="20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Agendamiento de hora </a:t>
            </a:r>
          </a:p>
          <a:p>
            <a:pPr marL="448680" lvl="1" indent="-224340" algn="just">
              <a:lnSpc>
                <a:spcPts val="2909"/>
              </a:lnSpc>
              <a:buFont typeface="Arial"/>
              <a:buChar char="•"/>
            </a:pPr>
            <a:r>
              <a:rPr lang="en-US" sz="20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Registro en la pagina Web</a:t>
            </a:r>
          </a:p>
          <a:p>
            <a:pPr marL="448680" lvl="1" indent="-224340" algn="just">
              <a:lnSpc>
                <a:spcPts val="2909"/>
              </a:lnSpc>
              <a:buFont typeface="Arial"/>
              <a:buChar char="•"/>
            </a:pPr>
            <a:r>
              <a:rPr lang="en-US" sz="20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Inicio de Sesión en la pagina Web</a:t>
            </a:r>
          </a:p>
          <a:p>
            <a:pPr marL="448680" lvl="1" indent="-224340" algn="just">
              <a:lnSpc>
                <a:spcPts val="2909"/>
              </a:lnSpc>
              <a:buFont typeface="Arial"/>
              <a:buChar char="•"/>
            </a:pPr>
            <a:r>
              <a:rPr lang="en-US" sz="20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Recuperación y cambio de contraseña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79856" y="2019961"/>
            <a:ext cx="4171950" cy="352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44"/>
              </a:lnSpc>
              <a:spcBef>
                <a:spcPct val="0"/>
              </a:spcBef>
            </a:pPr>
            <a:r>
              <a:rPr lang="en-US" sz="2174" dirty="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ADMINISTRADOR / CLIENTE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9758" y="1999561"/>
            <a:ext cx="1294686" cy="373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4"/>
              </a:lnSpc>
              <a:spcBef>
                <a:spcPct val="0"/>
              </a:spcBef>
            </a:pPr>
            <a:r>
              <a:rPr lang="en-US" sz="2174" dirty="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USUARIOS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98737">
            <a:off x="-2051564" y="3907675"/>
            <a:ext cx="4103128" cy="2974768"/>
          </a:xfrm>
          <a:custGeom>
            <a:avLst/>
            <a:gdLst/>
            <a:ahLst/>
            <a:cxnLst/>
            <a:rect l="l" t="t" r="r" b="b"/>
            <a:pathLst>
              <a:path w="4103128" h="2974768">
                <a:moveTo>
                  <a:pt x="0" y="0"/>
                </a:moveTo>
                <a:lnTo>
                  <a:pt x="4103128" y="0"/>
                </a:lnTo>
                <a:lnTo>
                  <a:pt x="4103128" y="2974768"/>
                </a:lnTo>
                <a:lnTo>
                  <a:pt x="0" y="297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1850400" y="-857388"/>
            <a:ext cx="4747094" cy="2866058"/>
          </a:xfrm>
          <a:custGeom>
            <a:avLst/>
            <a:gdLst/>
            <a:ahLst/>
            <a:cxnLst/>
            <a:rect l="l" t="t" r="r" b="b"/>
            <a:pathLst>
              <a:path w="4747094" h="2866058">
                <a:moveTo>
                  <a:pt x="0" y="0"/>
                </a:moveTo>
                <a:lnTo>
                  <a:pt x="4747094" y="0"/>
                </a:lnTo>
                <a:lnTo>
                  <a:pt x="4747094" y="2866058"/>
                </a:lnTo>
                <a:lnTo>
                  <a:pt x="0" y="2866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4163272">
            <a:off x="-279402" y="7472824"/>
            <a:ext cx="2191409" cy="4105685"/>
          </a:xfrm>
          <a:custGeom>
            <a:avLst/>
            <a:gdLst/>
            <a:ahLst/>
            <a:cxnLst/>
            <a:rect l="l" t="t" r="r" b="b"/>
            <a:pathLst>
              <a:path w="2191409" h="4105685">
                <a:moveTo>
                  <a:pt x="0" y="0"/>
                </a:moveTo>
                <a:lnTo>
                  <a:pt x="2191409" y="0"/>
                </a:lnTo>
                <a:lnTo>
                  <a:pt x="2191409" y="4105685"/>
                </a:lnTo>
                <a:lnTo>
                  <a:pt x="0" y="41056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3633323">
            <a:off x="15806475" y="65081"/>
            <a:ext cx="1738421" cy="2721599"/>
          </a:xfrm>
          <a:custGeom>
            <a:avLst/>
            <a:gdLst/>
            <a:ahLst/>
            <a:cxnLst/>
            <a:rect l="l" t="t" r="r" b="b"/>
            <a:pathLst>
              <a:path w="1738421" h="2721599">
                <a:moveTo>
                  <a:pt x="0" y="0"/>
                </a:moveTo>
                <a:lnTo>
                  <a:pt x="1738421" y="0"/>
                </a:lnTo>
                <a:lnTo>
                  <a:pt x="1738421" y="2721598"/>
                </a:lnTo>
                <a:lnTo>
                  <a:pt x="0" y="27215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7630169">
            <a:off x="15928135" y="7641204"/>
            <a:ext cx="1495209" cy="2555913"/>
          </a:xfrm>
          <a:custGeom>
            <a:avLst/>
            <a:gdLst/>
            <a:ahLst/>
            <a:cxnLst/>
            <a:rect l="l" t="t" r="r" b="b"/>
            <a:pathLst>
              <a:path w="1495209" h="2555913">
                <a:moveTo>
                  <a:pt x="0" y="0"/>
                </a:moveTo>
                <a:lnTo>
                  <a:pt x="1495210" y="0"/>
                </a:lnTo>
                <a:lnTo>
                  <a:pt x="1495210" y="2555913"/>
                </a:lnTo>
                <a:lnTo>
                  <a:pt x="0" y="25559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3556390" y="2470816"/>
            <a:ext cx="11395959" cy="635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Luis Troncoso – Scrum Master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Responsable de velar por el cumplimiento de la metodología Scrum, facilitando la comunicación entre el equipo, eliminando impedimentos y asegurando que el proyecto avance conforme a la planificación.</a:t>
            </a:r>
          </a:p>
          <a:p>
            <a:pPr algn="l">
              <a:lnSpc>
                <a:spcPts val="2799"/>
              </a:lnSpc>
            </a:pPr>
            <a:endParaRPr lang="en-US" sz="19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Sebastián  Medina – Product Owner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Encargado de representar los intereses de Miranda Service, priorizando los requerimientos, gestionando el Product Backlog y asegurando que el sistema desarrollado responda a las necesidades de la organización.</a:t>
            </a:r>
          </a:p>
          <a:p>
            <a:pPr algn="l">
              <a:lnSpc>
                <a:spcPts val="2799"/>
              </a:lnSpc>
            </a:pPr>
            <a:endParaRPr lang="en-US" sz="19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Héctor Domingo – Development Team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Desarrollador encargado de la implementación de funcionalidades, codificación de módulos, integración de componentes y resolución de incidencias técnicas.</a:t>
            </a:r>
          </a:p>
          <a:p>
            <a:pPr algn="l">
              <a:lnSpc>
                <a:spcPts val="2799"/>
              </a:lnSpc>
            </a:pPr>
            <a:endParaRPr lang="en-US" sz="19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Jehison Arancibia – Development Team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Desarrollador orientado al aseguramiento de calidad, realizando pruebas, verificando la funcionalidad de los entregables y colaborando en la construcción del producto final.</a:t>
            </a:r>
          </a:p>
          <a:p>
            <a:pPr algn="l">
              <a:lnSpc>
                <a:spcPts val="2799"/>
              </a:lnSpc>
            </a:pPr>
            <a:endParaRPr lang="en-US" sz="19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56390" y="1470921"/>
            <a:ext cx="8171746" cy="86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2"/>
              </a:lnSpc>
            </a:pPr>
            <a:r>
              <a:rPr lang="en-US" sz="72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EQUIPO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98737">
            <a:off x="-2896799" y="3948906"/>
            <a:ext cx="4103128" cy="2974768"/>
          </a:xfrm>
          <a:custGeom>
            <a:avLst/>
            <a:gdLst/>
            <a:ahLst/>
            <a:cxnLst/>
            <a:rect l="l" t="t" r="r" b="b"/>
            <a:pathLst>
              <a:path w="4103128" h="2974768">
                <a:moveTo>
                  <a:pt x="0" y="0"/>
                </a:moveTo>
                <a:lnTo>
                  <a:pt x="4103128" y="0"/>
                </a:lnTo>
                <a:lnTo>
                  <a:pt x="4103128" y="2974767"/>
                </a:lnTo>
                <a:lnTo>
                  <a:pt x="0" y="297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3218782" y="-1159430"/>
            <a:ext cx="4747094" cy="2866058"/>
          </a:xfrm>
          <a:custGeom>
            <a:avLst/>
            <a:gdLst/>
            <a:ahLst/>
            <a:cxnLst/>
            <a:rect l="l" t="t" r="r" b="b"/>
            <a:pathLst>
              <a:path w="4747094" h="2866058">
                <a:moveTo>
                  <a:pt x="0" y="0"/>
                </a:moveTo>
                <a:lnTo>
                  <a:pt x="4747094" y="0"/>
                </a:lnTo>
                <a:lnTo>
                  <a:pt x="4747094" y="2866058"/>
                </a:lnTo>
                <a:lnTo>
                  <a:pt x="0" y="2866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4163272">
            <a:off x="-1289561" y="8421136"/>
            <a:ext cx="2191409" cy="4105685"/>
          </a:xfrm>
          <a:custGeom>
            <a:avLst/>
            <a:gdLst/>
            <a:ahLst/>
            <a:cxnLst/>
            <a:rect l="l" t="t" r="r" b="b"/>
            <a:pathLst>
              <a:path w="2191409" h="4105685">
                <a:moveTo>
                  <a:pt x="0" y="0"/>
                </a:moveTo>
                <a:lnTo>
                  <a:pt x="2191410" y="0"/>
                </a:lnTo>
                <a:lnTo>
                  <a:pt x="2191410" y="4105685"/>
                </a:lnTo>
                <a:lnTo>
                  <a:pt x="0" y="41056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3633323">
            <a:off x="16390089" y="-792307"/>
            <a:ext cx="1738421" cy="2721599"/>
          </a:xfrm>
          <a:custGeom>
            <a:avLst/>
            <a:gdLst/>
            <a:ahLst/>
            <a:cxnLst/>
            <a:rect l="l" t="t" r="r" b="b"/>
            <a:pathLst>
              <a:path w="1738421" h="2721599">
                <a:moveTo>
                  <a:pt x="0" y="0"/>
                </a:moveTo>
                <a:lnTo>
                  <a:pt x="1738422" y="0"/>
                </a:lnTo>
                <a:lnTo>
                  <a:pt x="1738422" y="2721599"/>
                </a:lnTo>
                <a:lnTo>
                  <a:pt x="0" y="27215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7630169">
            <a:off x="17540395" y="8637559"/>
            <a:ext cx="1495209" cy="2555913"/>
          </a:xfrm>
          <a:custGeom>
            <a:avLst/>
            <a:gdLst/>
            <a:ahLst/>
            <a:cxnLst/>
            <a:rect l="l" t="t" r="r" b="b"/>
            <a:pathLst>
              <a:path w="1495209" h="2555913">
                <a:moveTo>
                  <a:pt x="0" y="0"/>
                </a:moveTo>
                <a:lnTo>
                  <a:pt x="1495210" y="0"/>
                </a:lnTo>
                <a:lnTo>
                  <a:pt x="1495210" y="2555914"/>
                </a:lnTo>
                <a:lnTo>
                  <a:pt x="0" y="25559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883342" y="1575538"/>
            <a:ext cx="7398022" cy="4161387"/>
          </a:xfrm>
          <a:custGeom>
            <a:avLst/>
            <a:gdLst/>
            <a:ahLst/>
            <a:cxnLst/>
            <a:rect l="l" t="t" r="r" b="b"/>
            <a:pathLst>
              <a:path w="7398022" h="4161387">
                <a:moveTo>
                  <a:pt x="0" y="0"/>
                </a:moveTo>
                <a:lnTo>
                  <a:pt x="7398021" y="0"/>
                </a:lnTo>
                <a:lnTo>
                  <a:pt x="7398021" y="4161387"/>
                </a:lnTo>
                <a:lnTo>
                  <a:pt x="0" y="41613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8871992" y="4946174"/>
            <a:ext cx="8082081" cy="4546170"/>
          </a:xfrm>
          <a:custGeom>
            <a:avLst/>
            <a:gdLst/>
            <a:ahLst/>
            <a:cxnLst/>
            <a:rect l="l" t="t" r="r" b="b"/>
            <a:pathLst>
              <a:path w="8082081" h="4546170">
                <a:moveTo>
                  <a:pt x="0" y="0"/>
                </a:moveTo>
                <a:lnTo>
                  <a:pt x="8082081" y="0"/>
                </a:lnTo>
                <a:lnTo>
                  <a:pt x="8082081" y="4546171"/>
                </a:lnTo>
                <a:lnTo>
                  <a:pt x="0" y="45461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883342" y="457875"/>
            <a:ext cx="3141567" cy="698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58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MOCKUP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3342" y="1098845"/>
            <a:ext cx="3172897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INICIO Y PIE DE PAGINA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98737">
            <a:off x="-2896799" y="3948906"/>
            <a:ext cx="4103128" cy="2974768"/>
          </a:xfrm>
          <a:custGeom>
            <a:avLst/>
            <a:gdLst/>
            <a:ahLst/>
            <a:cxnLst/>
            <a:rect l="l" t="t" r="r" b="b"/>
            <a:pathLst>
              <a:path w="4103128" h="2974768">
                <a:moveTo>
                  <a:pt x="0" y="0"/>
                </a:moveTo>
                <a:lnTo>
                  <a:pt x="4103128" y="0"/>
                </a:lnTo>
                <a:lnTo>
                  <a:pt x="4103128" y="2974767"/>
                </a:lnTo>
                <a:lnTo>
                  <a:pt x="0" y="297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3218782" y="-1159430"/>
            <a:ext cx="4747094" cy="2866058"/>
          </a:xfrm>
          <a:custGeom>
            <a:avLst/>
            <a:gdLst/>
            <a:ahLst/>
            <a:cxnLst/>
            <a:rect l="l" t="t" r="r" b="b"/>
            <a:pathLst>
              <a:path w="4747094" h="2866058">
                <a:moveTo>
                  <a:pt x="0" y="0"/>
                </a:moveTo>
                <a:lnTo>
                  <a:pt x="4747094" y="0"/>
                </a:lnTo>
                <a:lnTo>
                  <a:pt x="4747094" y="2866058"/>
                </a:lnTo>
                <a:lnTo>
                  <a:pt x="0" y="2866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4163272">
            <a:off x="-1289561" y="8421136"/>
            <a:ext cx="2191409" cy="4105685"/>
          </a:xfrm>
          <a:custGeom>
            <a:avLst/>
            <a:gdLst/>
            <a:ahLst/>
            <a:cxnLst/>
            <a:rect l="l" t="t" r="r" b="b"/>
            <a:pathLst>
              <a:path w="2191409" h="4105685">
                <a:moveTo>
                  <a:pt x="0" y="0"/>
                </a:moveTo>
                <a:lnTo>
                  <a:pt x="2191410" y="0"/>
                </a:lnTo>
                <a:lnTo>
                  <a:pt x="2191410" y="4105685"/>
                </a:lnTo>
                <a:lnTo>
                  <a:pt x="0" y="41056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3633323">
            <a:off x="16390089" y="-792307"/>
            <a:ext cx="1738421" cy="2721599"/>
          </a:xfrm>
          <a:custGeom>
            <a:avLst/>
            <a:gdLst/>
            <a:ahLst/>
            <a:cxnLst/>
            <a:rect l="l" t="t" r="r" b="b"/>
            <a:pathLst>
              <a:path w="1738421" h="2721599">
                <a:moveTo>
                  <a:pt x="0" y="0"/>
                </a:moveTo>
                <a:lnTo>
                  <a:pt x="1738422" y="0"/>
                </a:lnTo>
                <a:lnTo>
                  <a:pt x="1738422" y="2721599"/>
                </a:lnTo>
                <a:lnTo>
                  <a:pt x="0" y="27215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7630169">
            <a:off x="17540395" y="8637559"/>
            <a:ext cx="1495209" cy="2555913"/>
          </a:xfrm>
          <a:custGeom>
            <a:avLst/>
            <a:gdLst/>
            <a:ahLst/>
            <a:cxnLst/>
            <a:rect l="l" t="t" r="r" b="b"/>
            <a:pathLst>
              <a:path w="1495209" h="2555913">
                <a:moveTo>
                  <a:pt x="0" y="0"/>
                </a:moveTo>
                <a:lnTo>
                  <a:pt x="1495210" y="0"/>
                </a:lnTo>
                <a:lnTo>
                  <a:pt x="1495210" y="2555914"/>
                </a:lnTo>
                <a:lnTo>
                  <a:pt x="0" y="25559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977927" y="1994373"/>
            <a:ext cx="6695110" cy="3766000"/>
          </a:xfrm>
          <a:custGeom>
            <a:avLst/>
            <a:gdLst/>
            <a:ahLst/>
            <a:cxnLst/>
            <a:rect l="l" t="t" r="r" b="b"/>
            <a:pathLst>
              <a:path w="6695110" h="3766000">
                <a:moveTo>
                  <a:pt x="0" y="0"/>
                </a:moveTo>
                <a:lnTo>
                  <a:pt x="6695110" y="0"/>
                </a:lnTo>
                <a:lnTo>
                  <a:pt x="6695110" y="3765999"/>
                </a:lnTo>
                <a:lnTo>
                  <a:pt x="0" y="376599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977927" y="6018079"/>
            <a:ext cx="6695110" cy="3766000"/>
          </a:xfrm>
          <a:custGeom>
            <a:avLst/>
            <a:gdLst/>
            <a:ahLst/>
            <a:cxnLst/>
            <a:rect l="l" t="t" r="r" b="b"/>
            <a:pathLst>
              <a:path w="6695110" h="3766000">
                <a:moveTo>
                  <a:pt x="0" y="0"/>
                </a:moveTo>
                <a:lnTo>
                  <a:pt x="6695110" y="0"/>
                </a:lnTo>
                <a:lnTo>
                  <a:pt x="6695110" y="3766000"/>
                </a:lnTo>
                <a:lnTo>
                  <a:pt x="0" y="3766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9025462" y="3807640"/>
            <a:ext cx="7277225" cy="4093439"/>
          </a:xfrm>
          <a:custGeom>
            <a:avLst/>
            <a:gdLst/>
            <a:ahLst/>
            <a:cxnLst/>
            <a:rect l="l" t="t" r="r" b="b"/>
            <a:pathLst>
              <a:path w="7277225" h="4093439">
                <a:moveTo>
                  <a:pt x="0" y="0"/>
                </a:moveTo>
                <a:lnTo>
                  <a:pt x="7277225" y="0"/>
                </a:lnTo>
                <a:lnTo>
                  <a:pt x="7277225" y="4093439"/>
                </a:lnTo>
                <a:lnTo>
                  <a:pt x="0" y="409343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2113305" y="441824"/>
            <a:ext cx="12418537" cy="881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44"/>
              </a:lnSpc>
            </a:pPr>
            <a:r>
              <a:rPr lang="en-US" sz="58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MOCKUP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13305" y="1266181"/>
            <a:ext cx="8371761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REGISTRO, INICIO SESION, RECUPERAR CONTRASEÑA Y PERFIL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98737">
            <a:off x="-2896799" y="3948906"/>
            <a:ext cx="4103128" cy="2974768"/>
          </a:xfrm>
          <a:custGeom>
            <a:avLst/>
            <a:gdLst/>
            <a:ahLst/>
            <a:cxnLst/>
            <a:rect l="l" t="t" r="r" b="b"/>
            <a:pathLst>
              <a:path w="4103128" h="2974768">
                <a:moveTo>
                  <a:pt x="0" y="0"/>
                </a:moveTo>
                <a:lnTo>
                  <a:pt x="4103128" y="0"/>
                </a:lnTo>
                <a:lnTo>
                  <a:pt x="4103128" y="2974767"/>
                </a:lnTo>
                <a:lnTo>
                  <a:pt x="0" y="297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3218782" y="-1159430"/>
            <a:ext cx="4747094" cy="2866058"/>
          </a:xfrm>
          <a:custGeom>
            <a:avLst/>
            <a:gdLst/>
            <a:ahLst/>
            <a:cxnLst/>
            <a:rect l="l" t="t" r="r" b="b"/>
            <a:pathLst>
              <a:path w="4747094" h="2866058">
                <a:moveTo>
                  <a:pt x="0" y="0"/>
                </a:moveTo>
                <a:lnTo>
                  <a:pt x="4747094" y="0"/>
                </a:lnTo>
                <a:lnTo>
                  <a:pt x="4747094" y="2866058"/>
                </a:lnTo>
                <a:lnTo>
                  <a:pt x="0" y="2866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4163272">
            <a:off x="-1289561" y="8421136"/>
            <a:ext cx="2191409" cy="4105685"/>
          </a:xfrm>
          <a:custGeom>
            <a:avLst/>
            <a:gdLst/>
            <a:ahLst/>
            <a:cxnLst/>
            <a:rect l="l" t="t" r="r" b="b"/>
            <a:pathLst>
              <a:path w="2191409" h="4105685">
                <a:moveTo>
                  <a:pt x="0" y="0"/>
                </a:moveTo>
                <a:lnTo>
                  <a:pt x="2191410" y="0"/>
                </a:lnTo>
                <a:lnTo>
                  <a:pt x="2191410" y="4105685"/>
                </a:lnTo>
                <a:lnTo>
                  <a:pt x="0" y="41056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3633323">
            <a:off x="16390089" y="-792307"/>
            <a:ext cx="1738421" cy="2721599"/>
          </a:xfrm>
          <a:custGeom>
            <a:avLst/>
            <a:gdLst/>
            <a:ahLst/>
            <a:cxnLst/>
            <a:rect l="l" t="t" r="r" b="b"/>
            <a:pathLst>
              <a:path w="1738421" h="2721599">
                <a:moveTo>
                  <a:pt x="0" y="0"/>
                </a:moveTo>
                <a:lnTo>
                  <a:pt x="1738422" y="0"/>
                </a:lnTo>
                <a:lnTo>
                  <a:pt x="1738422" y="2721599"/>
                </a:lnTo>
                <a:lnTo>
                  <a:pt x="0" y="27215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7630169">
            <a:off x="17540395" y="8637559"/>
            <a:ext cx="1495209" cy="2555913"/>
          </a:xfrm>
          <a:custGeom>
            <a:avLst/>
            <a:gdLst/>
            <a:ahLst/>
            <a:cxnLst/>
            <a:rect l="l" t="t" r="r" b="b"/>
            <a:pathLst>
              <a:path w="1495209" h="2555913">
                <a:moveTo>
                  <a:pt x="0" y="0"/>
                </a:moveTo>
                <a:lnTo>
                  <a:pt x="1495210" y="0"/>
                </a:lnTo>
                <a:lnTo>
                  <a:pt x="1495210" y="2555914"/>
                </a:lnTo>
                <a:lnTo>
                  <a:pt x="0" y="25559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977927" y="5952679"/>
            <a:ext cx="6671698" cy="3752830"/>
          </a:xfrm>
          <a:custGeom>
            <a:avLst/>
            <a:gdLst/>
            <a:ahLst/>
            <a:cxnLst/>
            <a:rect l="l" t="t" r="r" b="b"/>
            <a:pathLst>
              <a:path w="6671698" h="3752830">
                <a:moveTo>
                  <a:pt x="0" y="0"/>
                </a:moveTo>
                <a:lnTo>
                  <a:pt x="6671698" y="0"/>
                </a:lnTo>
                <a:lnTo>
                  <a:pt x="6671698" y="3752831"/>
                </a:lnTo>
                <a:lnTo>
                  <a:pt x="0" y="37528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9352513" y="3683114"/>
            <a:ext cx="6988486" cy="3931023"/>
          </a:xfrm>
          <a:custGeom>
            <a:avLst/>
            <a:gdLst/>
            <a:ahLst/>
            <a:cxnLst/>
            <a:rect l="l" t="t" r="r" b="b"/>
            <a:pathLst>
              <a:path w="6988486" h="3931023">
                <a:moveTo>
                  <a:pt x="0" y="0"/>
                </a:moveTo>
                <a:lnTo>
                  <a:pt x="6988486" y="0"/>
                </a:lnTo>
                <a:lnTo>
                  <a:pt x="6988486" y="3931023"/>
                </a:lnTo>
                <a:lnTo>
                  <a:pt x="0" y="39310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977927" y="1932405"/>
            <a:ext cx="6671698" cy="3752830"/>
          </a:xfrm>
          <a:custGeom>
            <a:avLst/>
            <a:gdLst/>
            <a:ahLst/>
            <a:cxnLst/>
            <a:rect l="l" t="t" r="r" b="b"/>
            <a:pathLst>
              <a:path w="6671698" h="3752830">
                <a:moveTo>
                  <a:pt x="0" y="0"/>
                </a:moveTo>
                <a:lnTo>
                  <a:pt x="6671698" y="0"/>
                </a:lnTo>
                <a:lnTo>
                  <a:pt x="6671698" y="3752830"/>
                </a:lnTo>
                <a:lnTo>
                  <a:pt x="0" y="37528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977927" y="441824"/>
            <a:ext cx="12418537" cy="881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44"/>
              </a:lnSpc>
            </a:pPr>
            <a:r>
              <a:rPr lang="en-US" sz="58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MOCKUP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77927" y="1266181"/>
            <a:ext cx="9189839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PRODUCTOS, CARRITO DESPLEGABLE, CONFIRMACION DE CARRITO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98737">
            <a:off x="-2896799" y="3948906"/>
            <a:ext cx="4103128" cy="2974768"/>
          </a:xfrm>
          <a:custGeom>
            <a:avLst/>
            <a:gdLst/>
            <a:ahLst/>
            <a:cxnLst/>
            <a:rect l="l" t="t" r="r" b="b"/>
            <a:pathLst>
              <a:path w="4103128" h="2974768">
                <a:moveTo>
                  <a:pt x="0" y="0"/>
                </a:moveTo>
                <a:lnTo>
                  <a:pt x="4103128" y="0"/>
                </a:lnTo>
                <a:lnTo>
                  <a:pt x="4103128" y="2974767"/>
                </a:lnTo>
                <a:lnTo>
                  <a:pt x="0" y="297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3218782" y="-1159430"/>
            <a:ext cx="4747094" cy="2866058"/>
          </a:xfrm>
          <a:custGeom>
            <a:avLst/>
            <a:gdLst/>
            <a:ahLst/>
            <a:cxnLst/>
            <a:rect l="l" t="t" r="r" b="b"/>
            <a:pathLst>
              <a:path w="4747094" h="2866058">
                <a:moveTo>
                  <a:pt x="0" y="0"/>
                </a:moveTo>
                <a:lnTo>
                  <a:pt x="4747094" y="0"/>
                </a:lnTo>
                <a:lnTo>
                  <a:pt x="4747094" y="2866058"/>
                </a:lnTo>
                <a:lnTo>
                  <a:pt x="0" y="2866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4163272">
            <a:off x="-1289561" y="8421136"/>
            <a:ext cx="2191409" cy="4105685"/>
          </a:xfrm>
          <a:custGeom>
            <a:avLst/>
            <a:gdLst/>
            <a:ahLst/>
            <a:cxnLst/>
            <a:rect l="l" t="t" r="r" b="b"/>
            <a:pathLst>
              <a:path w="2191409" h="4105685">
                <a:moveTo>
                  <a:pt x="0" y="0"/>
                </a:moveTo>
                <a:lnTo>
                  <a:pt x="2191410" y="0"/>
                </a:lnTo>
                <a:lnTo>
                  <a:pt x="2191410" y="4105685"/>
                </a:lnTo>
                <a:lnTo>
                  <a:pt x="0" y="41056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3633323">
            <a:off x="16390089" y="-792307"/>
            <a:ext cx="1738421" cy="2721599"/>
          </a:xfrm>
          <a:custGeom>
            <a:avLst/>
            <a:gdLst/>
            <a:ahLst/>
            <a:cxnLst/>
            <a:rect l="l" t="t" r="r" b="b"/>
            <a:pathLst>
              <a:path w="1738421" h="2721599">
                <a:moveTo>
                  <a:pt x="0" y="0"/>
                </a:moveTo>
                <a:lnTo>
                  <a:pt x="1738422" y="0"/>
                </a:lnTo>
                <a:lnTo>
                  <a:pt x="1738422" y="2721599"/>
                </a:lnTo>
                <a:lnTo>
                  <a:pt x="0" y="27215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7630169">
            <a:off x="17540395" y="8637559"/>
            <a:ext cx="1495209" cy="2555913"/>
          </a:xfrm>
          <a:custGeom>
            <a:avLst/>
            <a:gdLst/>
            <a:ahLst/>
            <a:cxnLst/>
            <a:rect l="l" t="t" r="r" b="b"/>
            <a:pathLst>
              <a:path w="1495209" h="2555913">
                <a:moveTo>
                  <a:pt x="0" y="0"/>
                </a:moveTo>
                <a:lnTo>
                  <a:pt x="1495210" y="0"/>
                </a:lnTo>
                <a:lnTo>
                  <a:pt x="1495210" y="2555914"/>
                </a:lnTo>
                <a:lnTo>
                  <a:pt x="0" y="25559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28312" y="1994373"/>
            <a:ext cx="8312104" cy="4675559"/>
          </a:xfrm>
          <a:custGeom>
            <a:avLst/>
            <a:gdLst/>
            <a:ahLst/>
            <a:cxnLst/>
            <a:rect l="l" t="t" r="r" b="b"/>
            <a:pathLst>
              <a:path w="8312104" h="4675559">
                <a:moveTo>
                  <a:pt x="0" y="0"/>
                </a:moveTo>
                <a:lnTo>
                  <a:pt x="8312104" y="0"/>
                </a:lnTo>
                <a:lnTo>
                  <a:pt x="8312104" y="4675558"/>
                </a:lnTo>
                <a:lnTo>
                  <a:pt x="0" y="46755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8898395" y="4619390"/>
            <a:ext cx="8466075" cy="4762167"/>
          </a:xfrm>
          <a:custGeom>
            <a:avLst/>
            <a:gdLst/>
            <a:ahLst/>
            <a:cxnLst/>
            <a:rect l="l" t="t" r="r" b="b"/>
            <a:pathLst>
              <a:path w="8466075" h="4762167">
                <a:moveTo>
                  <a:pt x="0" y="0"/>
                </a:moveTo>
                <a:lnTo>
                  <a:pt x="8466075" y="0"/>
                </a:lnTo>
                <a:lnTo>
                  <a:pt x="8466075" y="4762167"/>
                </a:lnTo>
                <a:lnTo>
                  <a:pt x="0" y="47621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977927" y="441824"/>
            <a:ext cx="12418537" cy="881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44"/>
              </a:lnSpc>
            </a:pPr>
            <a:r>
              <a:rPr lang="en-US" sz="5800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MOCKUP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77927" y="1266181"/>
            <a:ext cx="4845606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EQUIPO Y ADMINISTRADOR (CRUD)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721</Words>
  <Application>Microsoft Office PowerPoint</Application>
  <PresentationFormat>Personalizado</PresentationFormat>
  <Paragraphs>72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Calibri</vt:lpstr>
      <vt:lpstr>Arial</vt:lpstr>
      <vt:lpstr>Poppins Bold</vt:lpstr>
      <vt:lpstr>Poppins</vt:lpstr>
      <vt:lpstr>Lilita One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presentacion - fase 1</dc:title>
  <cp:lastModifiedBy>luis troncoso marin</cp:lastModifiedBy>
  <cp:revision>2</cp:revision>
  <dcterms:created xsi:type="dcterms:W3CDTF">2006-08-16T00:00:00Z</dcterms:created>
  <dcterms:modified xsi:type="dcterms:W3CDTF">2025-09-02T17:09:20Z</dcterms:modified>
  <dc:identifier>DAGxIlV29q0</dc:identifier>
</cp:coreProperties>
</file>